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  <p:sldId id="263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64" d="100"/>
          <a:sy n="64" d="100"/>
        </p:scale>
        <p:origin x="288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E3FC71-8922-4C90-BFF1-41316CB36CEF}" type="datetimeFigureOut">
              <a:rPr lang="en-GB" smtClean="0"/>
              <a:t>03/02/2016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A634B-226E-43D2-B85F-9092C17CC5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56600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2A634B-226E-43D2-B85F-9092C17CC5E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15851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AU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© Chris Cooper &amp; C M Hall 2016 Contemporary Tourism 3e, Goodfellow Publishers Ltd.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FE19C0-0227-9842-BCC6-699A08217BC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980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© Chris Cooper &amp; C M Hall 2016 Contemporary Tourism 3e, Goodfellow Publishers Ltd.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738EE7-2041-CD4D-9F91-F1FDDBA0C52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860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© Chris Cooper &amp; C M Hall 2016 Contemporary Tourism 3e, Goodfellow Publishers Ltd.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69E162-209D-7047-B851-809899BFF09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413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© Chris Cooper &amp; C M Hall 2016 Contemporary Tourism 3e, Goodfellow Publishers Ltd.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69EDED-DB0F-E24F-9BD9-9C2960E3F05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551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© Chris Cooper &amp; C M Hall 2016 Contemporary Tourism 3e, Goodfellow Publishers Ltd.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FB3226-9744-8243-8837-B6891CF4EFB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684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© Chris Cooper &amp; C M Hall 2016 Contemporary Tourism 3e, Goodfellow Publishers Ltd.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179A30-DD8C-3641-9610-5DC864FAFC6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053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© Chris Cooper &amp; C M Hall 2016 Contemporary Tourism 3e, Goodfellow Publishers Ltd.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7C1838-27BD-DE49-B78E-E90299A371A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720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© Chris Cooper &amp; C M Hall 2016 Contemporary Tourism 3e, Goodfellow Publishers Ltd.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654039-F6C5-2649-8A4C-90A95508D31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781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© Chris Cooper &amp; C M Hall 2016 Contemporary Tourism 3e, Goodfellow Publishers Ltd.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7E91E1-2632-0046-855C-88185F5749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847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© Chris Cooper &amp; C M Hall 2016 Contemporary Tourism 3e, Goodfellow Publishers Ltd.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9CD9DA-6BBC-DE41-A5B0-A6C75F52970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098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© Chris Cooper &amp; C M Hall 2016 Contemporary Tourism 3e, Goodfellow Publishers Ltd.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12A7E7-A011-D74E-AB38-333767996A7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456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83000" r="-1000" b="7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GB" smtClean="0"/>
              <a:t>© Chris Cooper &amp; C M Hall 2016 Contemporary Tourism 3e, Goodfellow Publishers Ltd.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1C010F6-D404-214C-9C7C-1F4D189BC7E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Contemporary Tourism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The Contemporary Tourism Destination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Chris Cooper &amp; C M Hall 2016 Contemporary Tourism 3e, Goodfellow Publishers Ltd.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Lecture Objectives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1520" y="1772816"/>
            <a:ext cx="8640960" cy="4896544"/>
          </a:xfrm>
        </p:spPr>
        <p:txBody>
          <a:bodyPr/>
          <a:lstStyle/>
          <a:p>
            <a:r>
              <a:rPr lang="en-US" sz="2800" dirty="0" smtClean="0"/>
              <a:t>Understand the core elements in the destination concept</a:t>
            </a:r>
          </a:p>
          <a:p>
            <a:r>
              <a:rPr lang="en-US" sz="2800" dirty="0" smtClean="0"/>
              <a:t>Identify the key elements that make up ‘place’ </a:t>
            </a:r>
          </a:p>
          <a:p>
            <a:r>
              <a:rPr lang="en-US" sz="2800" dirty="0" smtClean="0"/>
              <a:t>Understand different concepts of </a:t>
            </a:r>
            <a:r>
              <a:rPr lang="en-US" sz="2800" dirty="0" err="1" smtClean="0"/>
              <a:t>scapes</a:t>
            </a:r>
            <a:endParaRPr lang="en-US" sz="2800" dirty="0" smtClean="0"/>
          </a:p>
          <a:p>
            <a:r>
              <a:rPr lang="en-US" sz="2800" dirty="0" smtClean="0"/>
              <a:t>Understand the concept of a tourism resource and its dynamic nature</a:t>
            </a:r>
          </a:p>
          <a:p>
            <a:r>
              <a:rPr lang="en-US" sz="2800" dirty="0" err="1" smtClean="0"/>
              <a:t>Recognise</a:t>
            </a:r>
            <a:r>
              <a:rPr lang="en-US" sz="2800" dirty="0" smtClean="0"/>
              <a:t> the cultural basis for tourism resources and attractions</a:t>
            </a:r>
          </a:p>
          <a:p>
            <a:r>
              <a:rPr lang="en-US" sz="2800" dirty="0" smtClean="0"/>
              <a:t>Appreciate the challenges facing DMOS with respect to controlling the destination product</a:t>
            </a:r>
          </a:p>
          <a:p>
            <a:endParaRPr lang="en-US" sz="28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Chris Cooper &amp; C M Hall 2016 Contemporary Tourism 3e, Goodfellow Publishers Ltd.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Destinations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core of tourism</a:t>
            </a:r>
          </a:p>
          <a:p>
            <a:r>
              <a:rPr lang="en-US" dirty="0"/>
              <a:t>Most important yet complex aspect of </a:t>
            </a:r>
            <a:r>
              <a:rPr lang="en-US" dirty="0" smtClean="0"/>
              <a:t>tourism – numerous different interpretations</a:t>
            </a:r>
            <a:endParaRPr lang="en-US" dirty="0"/>
          </a:p>
          <a:p>
            <a:r>
              <a:rPr lang="en-US" dirty="0"/>
              <a:t>Different </a:t>
            </a:r>
            <a:r>
              <a:rPr lang="en-US" dirty="0" smtClean="0"/>
              <a:t>scales but ultimately connected to a location or place</a:t>
            </a:r>
            <a:endParaRPr lang="en-US" dirty="0"/>
          </a:p>
          <a:p>
            <a:r>
              <a:rPr lang="en-US" dirty="0"/>
              <a:t>Exist because they are visited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Chris Cooper &amp; C M Hall 2016 Contemporary Tourism 3e, Goodfellow Publishers Ltd.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332656"/>
            <a:ext cx="7772400" cy="1143000"/>
          </a:xfrm>
        </p:spPr>
        <p:txBody>
          <a:bodyPr/>
          <a:lstStyle/>
          <a:p>
            <a:r>
              <a:rPr lang="en-US" dirty="0"/>
              <a:t>Places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340768"/>
            <a:ext cx="8784976" cy="5400600"/>
          </a:xfrm>
        </p:spPr>
        <p:txBody>
          <a:bodyPr/>
          <a:lstStyle/>
          <a:p>
            <a:r>
              <a:rPr lang="en-US" i="1" dirty="0" smtClean="0"/>
              <a:t>Location</a:t>
            </a:r>
            <a:r>
              <a:rPr lang="en-US" dirty="0" smtClean="0"/>
              <a:t>: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specific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point on the earth’s surface</a:t>
            </a:r>
            <a:r>
              <a:rPr lang="en-NZ" dirty="0" smtClean="0">
                <a:effectLst/>
              </a:rPr>
              <a:t> </a:t>
            </a:r>
            <a:endParaRPr lang="en-US" dirty="0"/>
          </a:p>
          <a:p>
            <a:r>
              <a:rPr lang="en-US" i="1" dirty="0" smtClean="0"/>
              <a:t>Locale</a:t>
            </a:r>
            <a:r>
              <a:rPr lang="en-US" dirty="0" smtClean="0"/>
              <a:t>: material or physical setting for people’s daily social relations, actions and interactions – </a:t>
            </a:r>
            <a:r>
              <a:rPr lang="en-US" dirty="0" err="1" smtClean="0"/>
              <a:t>scapes</a:t>
            </a:r>
            <a:r>
              <a:rPr lang="en-US" dirty="0" smtClean="0"/>
              <a:t>: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 smtClean="0"/>
              <a:t>Landscapes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 err="1" smtClean="0"/>
              <a:t>Servicescapes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 err="1" smtClean="0"/>
              <a:t>Experiencescapes</a:t>
            </a:r>
            <a:endParaRPr lang="en-US" dirty="0"/>
          </a:p>
          <a:p>
            <a:r>
              <a:rPr lang="en-US" i="1" dirty="0"/>
              <a:t>Sense of </a:t>
            </a:r>
            <a:r>
              <a:rPr lang="en-US" i="1" dirty="0" smtClean="0"/>
              <a:t>place</a:t>
            </a:r>
            <a:r>
              <a:rPr lang="en-US" dirty="0" smtClean="0"/>
              <a:t>: the subjective, personal and emotional attachments and relationships people have to a place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Chris Cooper &amp; C M Hall 2016 Contemporary Tourism 3e, Goodfellow Publishers Ltd.</a:t>
            </a: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Resource Base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700808"/>
            <a:ext cx="8712968" cy="4824536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ja-JP" altLang="en-US" dirty="0"/>
              <a:t>‘</a:t>
            </a:r>
            <a:r>
              <a:rPr lang="en-US" dirty="0"/>
              <a:t>That component of the environment which either attracts the tourist and/or provides the infrastructure necessary for the tourist experience</a:t>
            </a:r>
            <a:r>
              <a:rPr lang="ja-JP" altLang="en-US" dirty="0"/>
              <a:t>’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Can be scarce or free</a:t>
            </a:r>
          </a:p>
          <a:p>
            <a:pPr>
              <a:lnSpc>
                <a:spcPct val="90000"/>
              </a:lnSpc>
            </a:pPr>
            <a:r>
              <a:rPr lang="en-US" dirty="0"/>
              <a:t>Has to have utility value</a:t>
            </a:r>
          </a:p>
          <a:p>
            <a:pPr>
              <a:lnSpc>
                <a:spcPct val="90000"/>
              </a:lnSpc>
            </a:pPr>
            <a:r>
              <a:rPr lang="en-US" dirty="0"/>
              <a:t>Attractions are a specific type of resource </a:t>
            </a: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What constitutes a resource is culturally determined by the consumer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Therefore can change over time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Chris Cooper &amp; C M Hall 2016 Contemporary Tourism 3e, Goodfellow Publishers Ltd.</a:t>
            </a: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Attractions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Often classifies </a:t>
            </a:r>
            <a:r>
              <a:rPr lang="en-US" dirty="0"/>
              <a:t>by</a:t>
            </a:r>
          </a:p>
          <a:p>
            <a:pPr lvl="1"/>
            <a:r>
              <a:rPr lang="en-US" dirty="0"/>
              <a:t>Cultural/manmade</a:t>
            </a:r>
          </a:p>
          <a:p>
            <a:pPr lvl="1"/>
            <a:r>
              <a:rPr lang="en-US" dirty="0"/>
              <a:t>Natural</a:t>
            </a:r>
          </a:p>
          <a:p>
            <a:r>
              <a:rPr lang="en-US" dirty="0"/>
              <a:t>Problematic because does not account for </a:t>
            </a:r>
            <a:r>
              <a:rPr lang="en-US" dirty="0" smtClean="0"/>
              <a:t>changes in taste </a:t>
            </a:r>
            <a:r>
              <a:rPr lang="en-US" dirty="0"/>
              <a:t>or </a:t>
            </a:r>
            <a:r>
              <a:rPr lang="en-US" dirty="0" smtClean="0"/>
              <a:t>perception</a:t>
            </a:r>
          </a:p>
          <a:p>
            <a:pPr lvl="1"/>
            <a:r>
              <a:rPr lang="en-US" dirty="0" smtClean="0"/>
              <a:t>Example of wild nature</a:t>
            </a:r>
          </a:p>
          <a:p>
            <a:pPr lvl="1"/>
            <a:r>
              <a:rPr lang="en-US" dirty="0" smtClean="0"/>
              <a:t>Example of sunbathing and having a suntan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Chris Cooper &amp; C M Hall 2016 Contemporary Tourism 3e, Goodfellow Publishers Ltd.</a:t>
            </a: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Requirements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 attract tourists destinations </a:t>
            </a:r>
            <a:r>
              <a:rPr lang="en-US" dirty="0"/>
              <a:t>need:</a:t>
            </a:r>
          </a:p>
          <a:p>
            <a:pPr lvl="1"/>
            <a:r>
              <a:rPr lang="en-US" dirty="0"/>
              <a:t>Physical and cultural attractions</a:t>
            </a:r>
          </a:p>
          <a:p>
            <a:pPr lvl="1"/>
            <a:r>
              <a:rPr lang="en-US" dirty="0"/>
              <a:t>Facilities and services</a:t>
            </a:r>
          </a:p>
          <a:p>
            <a:pPr lvl="1"/>
            <a:r>
              <a:rPr lang="en-US" dirty="0"/>
              <a:t>Infrastructure</a:t>
            </a:r>
          </a:p>
          <a:p>
            <a:pPr lvl="1"/>
            <a:r>
              <a:rPr lang="en-US" dirty="0"/>
              <a:t>Information services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Chris Cooper &amp; C M Hall 2016 Contemporary Tourism 3e, Goodfellow Publishers Ltd.</a:t>
            </a:r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Recommended Readings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700808"/>
            <a:ext cx="8712968" cy="5040560"/>
          </a:xfrm>
        </p:spPr>
        <p:txBody>
          <a:bodyPr/>
          <a:lstStyle/>
          <a:p>
            <a:r>
              <a:rPr lang="en-US" sz="2800" dirty="0" smtClean="0"/>
              <a:t>Hall, C.M. (2005). </a:t>
            </a:r>
            <a:r>
              <a:rPr lang="en-US" sz="2800" i="1" dirty="0" smtClean="0"/>
              <a:t>Tourism: Rethinking the Social Science of Mobility</a:t>
            </a:r>
            <a:r>
              <a:rPr lang="en-US" sz="2800" dirty="0" smtClean="0"/>
              <a:t>, Harlow: Prentice-Hall (Chapter 6)</a:t>
            </a:r>
          </a:p>
          <a:p>
            <a:r>
              <a:rPr lang="en-US" sz="2800" dirty="0" err="1" smtClean="0"/>
              <a:t>Leiper</a:t>
            </a:r>
            <a:r>
              <a:rPr lang="en-US" sz="2800" dirty="0" smtClean="0"/>
              <a:t>, N. (2000). Are destinations ‘the heart of tourism’? The advantages of an alternative description. </a:t>
            </a:r>
            <a:r>
              <a:rPr lang="en-US" sz="2800" i="1" dirty="0" smtClean="0"/>
              <a:t>Current Issues in Tourism </a:t>
            </a:r>
            <a:r>
              <a:rPr lang="en-US" sz="2800" dirty="0" smtClean="0"/>
              <a:t>3, 364-68.</a:t>
            </a:r>
          </a:p>
          <a:p>
            <a:r>
              <a:rPr lang="en-US" sz="2800" dirty="0" smtClean="0"/>
              <a:t>Pike, S. &amp; Page, S. (2014). Destination Marketing Organizations and destination marketing: A narrative analysis of the literature. </a:t>
            </a:r>
            <a:r>
              <a:rPr lang="en-US" sz="2800" i="1" dirty="0" smtClean="0"/>
              <a:t>Tourism Management</a:t>
            </a:r>
            <a:r>
              <a:rPr lang="en-US" sz="2800" dirty="0" smtClean="0"/>
              <a:t> 41, 202-227.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Chris Cooper &amp; C M Hall 2016 Contemporary Tourism 3e, Goodfellow Publishers Ltd.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571963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458</Words>
  <Application>Microsoft Office PowerPoint</Application>
  <PresentationFormat>On-screen Show (4:3)</PresentationFormat>
  <Paragraphs>54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ＭＳ Ｐゴシック</vt:lpstr>
      <vt:lpstr>Arial</vt:lpstr>
      <vt:lpstr>Calibri</vt:lpstr>
      <vt:lpstr>Blank Presentation</vt:lpstr>
      <vt:lpstr>Contemporary Tourism</vt:lpstr>
      <vt:lpstr>Lecture Objectives</vt:lpstr>
      <vt:lpstr>Destinations</vt:lpstr>
      <vt:lpstr>Places</vt:lpstr>
      <vt:lpstr>Resource Base</vt:lpstr>
      <vt:lpstr>Attractions</vt:lpstr>
      <vt:lpstr>Requirements</vt:lpstr>
      <vt:lpstr>Recommended Readings</vt:lpstr>
    </vt:vector>
  </TitlesOfParts>
  <Company>chris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</dc:creator>
  <cp:lastModifiedBy>Sally North</cp:lastModifiedBy>
  <cp:revision>7</cp:revision>
  <dcterms:created xsi:type="dcterms:W3CDTF">2007-08-18T14:24:50Z</dcterms:created>
  <dcterms:modified xsi:type="dcterms:W3CDTF">2016-02-03T22:06:24Z</dcterms:modified>
</cp:coreProperties>
</file>